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563" r:id="rId2"/>
    <p:sldId id="256" r:id="rId3"/>
    <p:sldId id="539" r:id="rId4"/>
    <p:sldId id="602" r:id="rId5"/>
    <p:sldId id="610" r:id="rId6"/>
    <p:sldId id="611" r:id="rId7"/>
    <p:sldId id="612" r:id="rId8"/>
    <p:sldId id="613" r:id="rId9"/>
    <p:sldId id="609" r:id="rId10"/>
    <p:sldId id="608" r:id="rId11"/>
    <p:sldId id="595"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5714" autoAdjust="0"/>
  </p:normalViewPr>
  <p:slideViewPr>
    <p:cSldViewPr snapToGrid="0">
      <p:cViewPr varScale="1">
        <p:scale>
          <a:sx n="62" d="100"/>
          <a:sy n="62" d="100"/>
        </p:scale>
        <p:origin x="105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9C1381-01BC-4FCF-9F11-3C408C8C378B}" type="datetimeFigureOut">
              <a:rPr lang="es-CO" smtClean="0"/>
              <a:t>9/11/2023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9BF818-4B44-4E46-BF43-CA0A2FCD7DF2}" type="slidenum">
              <a:rPr lang="es-CO" smtClean="0"/>
              <a:t>‹Nº›</a:t>
            </a:fld>
            <a:endParaRPr lang="es-CO"/>
          </a:p>
        </p:txBody>
      </p:sp>
    </p:spTree>
    <p:extLst>
      <p:ext uri="{BB962C8B-B14F-4D97-AF65-F5344CB8AC3E}">
        <p14:creationId xmlns:p14="http://schemas.microsoft.com/office/powerpoint/2010/main" val="2856818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159BF818-4B44-4E46-BF43-CA0A2FCD7DF2}" type="slidenum">
              <a:rPr lang="es-CO" smtClean="0"/>
              <a:t>9</a:t>
            </a:fld>
            <a:endParaRPr lang="es-CO"/>
          </a:p>
        </p:txBody>
      </p:sp>
    </p:spTree>
    <p:extLst>
      <p:ext uri="{BB962C8B-B14F-4D97-AF65-F5344CB8AC3E}">
        <p14:creationId xmlns:p14="http://schemas.microsoft.com/office/powerpoint/2010/main" val="1855614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dirty="0"/>
              <a:t>http://www.pmoinformatica.com/2018/04/documento-de-requerimientos-de-software_37.html</a:t>
            </a:r>
          </a:p>
        </p:txBody>
      </p:sp>
      <p:sp>
        <p:nvSpPr>
          <p:cNvPr id="4" name="Marcador de número de diapositiva 3"/>
          <p:cNvSpPr>
            <a:spLocks noGrp="1"/>
          </p:cNvSpPr>
          <p:nvPr>
            <p:ph type="sldNum" sz="quarter" idx="5"/>
          </p:nvPr>
        </p:nvSpPr>
        <p:spPr/>
        <p:txBody>
          <a:bodyPr/>
          <a:lstStyle/>
          <a:p>
            <a:fld id="{159BF818-4B44-4E46-BF43-CA0A2FCD7DF2}" type="slidenum">
              <a:rPr lang="es-CO" smtClean="0"/>
              <a:t>11</a:t>
            </a:fld>
            <a:endParaRPr lang="es-CO"/>
          </a:p>
        </p:txBody>
      </p:sp>
    </p:spTree>
    <p:extLst>
      <p:ext uri="{BB962C8B-B14F-4D97-AF65-F5344CB8AC3E}">
        <p14:creationId xmlns:p14="http://schemas.microsoft.com/office/powerpoint/2010/main" val="3072501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AEF8F8-DB6E-43B4-8C28-7F5515957E1F}"/>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109257FA-C568-4AE0-A7AB-537D568BE2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69A6C784-2C48-4A92-B1DF-1388C160FC9F}"/>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5" name="Marcador de pie de página 4">
            <a:extLst>
              <a:ext uri="{FF2B5EF4-FFF2-40B4-BE49-F238E27FC236}">
                <a16:creationId xmlns:a16="http://schemas.microsoft.com/office/drawing/2014/main" id="{7452A88B-4B1A-403E-A04C-EFE99A3FD30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78E817C-2BE6-40A9-A984-0BED36A5AF48}"/>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2214777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6FC1CF-6CB8-4D56-808B-537BBBE5F62A}"/>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0E2B0320-BACA-4566-89E5-DD3E1BF88598}"/>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ADEC776-FABA-42AD-8858-04F58FA0E739}"/>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5" name="Marcador de pie de página 4">
            <a:extLst>
              <a:ext uri="{FF2B5EF4-FFF2-40B4-BE49-F238E27FC236}">
                <a16:creationId xmlns:a16="http://schemas.microsoft.com/office/drawing/2014/main" id="{229E95B1-5E38-4193-B423-73B282C44DFD}"/>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D6813F82-5E52-4712-A569-0BB2893BAB82}"/>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1120169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864C8E1-C1F5-42AF-8490-EFCD2E2EE04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7F3CDFE6-CD8B-4765-828F-948F622E5D83}"/>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F6683352-6756-406B-9A30-EE0C84031C7F}"/>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5" name="Marcador de pie de página 4">
            <a:extLst>
              <a:ext uri="{FF2B5EF4-FFF2-40B4-BE49-F238E27FC236}">
                <a16:creationId xmlns:a16="http://schemas.microsoft.com/office/drawing/2014/main" id="{A5C09914-67D5-4E3A-BC2D-B6836B455B9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27353D-0EB3-4F2A-9CEF-9126BA0A37EF}"/>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4223683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sp>
        <p:nvSpPr>
          <p:cNvPr id="2" name="Imagen 6" descr="Interfaz de usuario gráfica, Texto, Aplicación&#10;&#10;Descripción generada automáticamente">
            <a:extLst>
              <a:ext uri="{FF2B5EF4-FFF2-40B4-BE49-F238E27FC236}">
                <a16:creationId xmlns:a16="http://schemas.microsoft.com/office/drawing/2014/main" id="{0574D674-2817-4EB0-A9B8-FBDA4CCE08BD}"/>
              </a:ext>
            </a:extLst>
          </p:cNvPr>
          <p:cNvSpPr>
            <a:spLocks noChangeAspect="1" noChangeArrowheads="1"/>
          </p:cNvSpPr>
          <p:nvPr userDrawn="1"/>
        </p:nvSpPr>
        <p:spPr bwMode="auto">
          <a:xfrm>
            <a:off x="0" y="0"/>
            <a:ext cx="12192000" cy="6858000"/>
          </a:xfrm>
          <a:prstGeom prst="rect">
            <a:avLst/>
          </a:prstGeom>
          <a:no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defRPr/>
            </a:pPr>
            <a:endParaRPr lang="es-CO" altLang="es-CO"/>
          </a:p>
        </p:txBody>
      </p:sp>
    </p:spTree>
    <p:extLst>
      <p:ext uri="{BB962C8B-B14F-4D97-AF65-F5344CB8AC3E}">
        <p14:creationId xmlns:p14="http://schemas.microsoft.com/office/powerpoint/2010/main" val="34993729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Only">
    <p:spTree>
      <p:nvGrpSpPr>
        <p:cNvPr id="1" name=""/>
        <p:cNvGrpSpPr/>
        <p:nvPr/>
      </p:nvGrpSpPr>
      <p:grpSpPr>
        <a:xfrm>
          <a:off x="0" y="0"/>
          <a:ext cx="0" cy="0"/>
          <a:chOff x="0" y="0"/>
          <a:chExt cx="0" cy="0"/>
        </a:xfrm>
      </p:grpSpPr>
      <p:pic>
        <p:nvPicPr>
          <p:cNvPr id="3" name="bg object 16">
            <a:extLst>
              <a:ext uri="{FF2B5EF4-FFF2-40B4-BE49-F238E27FC236}">
                <a16:creationId xmlns:a16="http://schemas.microsoft.com/office/drawing/2014/main" id="{A9CA6F2F-8473-4E82-8F9D-DEFA5E359D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bg object 17">
            <a:extLst>
              <a:ext uri="{FF2B5EF4-FFF2-40B4-BE49-F238E27FC236}">
                <a16:creationId xmlns:a16="http://schemas.microsoft.com/office/drawing/2014/main" id="{AFD8A9E0-723C-47C7-A47E-C7A3919CF6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7663"/>
            <a:ext cx="9404350" cy="1109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bg object 18">
            <a:extLst>
              <a:ext uri="{FF2B5EF4-FFF2-40B4-BE49-F238E27FC236}">
                <a16:creationId xmlns:a16="http://schemas.microsoft.com/office/drawing/2014/main" id="{C758BDA8-DF7C-49DE-8805-D96E4BDD6DF8}"/>
              </a:ext>
            </a:extLst>
          </p:cNvPr>
          <p:cNvSpPr>
            <a:spLocks/>
          </p:cNvSpPr>
          <p:nvPr/>
        </p:nvSpPr>
        <p:spPr bwMode="auto">
          <a:xfrm>
            <a:off x="0" y="400050"/>
            <a:ext cx="9331325" cy="958850"/>
          </a:xfrm>
          <a:custGeom>
            <a:avLst/>
            <a:gdLst>
              <a:gd name="T0" fmla="*/ 165737965 w 6998334"/>
              <a:gd name="T1" fmla="*/ 0 h 719455"/>
              <a:gd name="T2" fmla="*/ 0 w 6998334"/>
              <a:gd name="T3" fmla="*/ 0 h 719455"/>
              <a:gd name="T4" fmla="*/ 0 w 6998334"/>
              <a:gd name="T5" fmla="*/ 16948982 h 719455"/>
              <a:gd name="T6" fmla="*/ 165737965 w 6998334"/>
              <a:gd name="T7" fmla="*/ 16948982 h 719455"/>
              <a:gd name="T8" fmla="*/ 165737965 w 6998334"/>
              <a:gd name="T9" fmla="*/ 0 h 71945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998334" h="719455">
                <a:moveTo>
                  <a:pt x="6998208" y="0"/>
                </a:moveTo>
                <a:lnTo>
                  <a:pt x="0" y="0"/>
                </a:lnTo>
                <a:lnTo>
                  <a:pt x="0" y="719327"/>
                </a:lnTo>
                <a:lnTo>
                  <a:pt x="6998208" y="719327"/>
                </a:lnTo>
                <a:lnTo>
                  <a:pt x="699820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s-CO"/>
          </a:p>
        </p:txBody>
      </p:sp>
      <p:pic>
        <p:nvPicPr>
          <p:cNvPr id="6" name="bg object 19">
            <a:extLst>
              <a:ext uri="{FF2B5EF4-FFF2-40B4-BE49-F238E27FC236}">
                <a16:creationId xmlns:a16="http://schemas.microsoft.com/office/drawing/2014/main" id="{CD071977-3157-4AA1-BF2B-6FE4672EA9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20838"/>
            <a:ext cx="11850688" cy="4983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bg object 20">
            <a:extLst>
              <a:ext uri="{FF2B5EF4-FFF2-40B4-BE49-F238E27FC236}">
                <a16:creationId xmlns:a16="http://schemas.microsoft.com/office/drawing/2014/main" id="{5AF5BDF3-0457-41A5-83A7-10037792F1DD}"/>
              </a:ext>
            </a:extLst>
          </p:cNvPr>
          <p:cNvSpPr>
            <a:spLocks/>
          </p:cNvSpPr>
          <p:nvPr/>
        </p:nvSpPr>
        <p:spPr bwMode="auto">
          <a:xfrm>
            <a:off x="0" y="1674813"/>
            <a:ext cx="11777663" cy="4832350"/>
          </a:xfrm>
          <a:custGeom>
            <a:avLst/>
            <a:gdLst>
              <a:gd name="T0" fmla="*/ 209079229 w 8833485"/>
              <a:gd name="T1" fmla="*/ 0 h 3624579"/>
              <a:gd name="T2" fmla="*/ 0 w 8833485"/>
              <a:gd name="T3" fmla="*/ 0 h 3624579"/>
              <a:gd name="T4" fmla="*/ 0 w 8833485"/>
              <a:gd name="T5" fmla="*/ 85724650 h 3624579"/>
              <a:gd name="T6" fmla="*/ 209079229 w 8833485"/>
              <a:gd name="T7" fmla="*/ 85724650 h 3624579"/>
              <a:gd name="T8" fmla="*/ 209079229 w 8833485"/>
              <a:gd name="T9" fmla="*/ 0 h 362457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833485" h="3624579">
                <a:moveTo>
                  <a:pt x="8833104" y="0"/>
                </a:moveTo>
                <a:lnTo>
                  <a:pt x="0" y="0"/>
                </a:lnTo>
                <a:lnTo>
                  <a:pt x="0" y="3624072"/>
                </a:lnTo>
                <a:lnTo>
                  <a:pt x="8833104" y="3624072"/>
                </a:lnTo>
                <a:lnTo>
                  <a:pt x="8833104" y="0"/>
                </a:lnTo>
                <a:close/>
              </a:path>
            </a:pathLst>
          </a:custGeom>
          <a:solidFill>
            <a:srgbClr val="FFD966"/>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s-CO"/>
          </a:p>
        </p:txBody>
      </p:sp>
      <p:sp>
        <p:nvSpPr>
          <p:cNvPr id="8" name="bg object 21">
            <a:extLst>
              <a:ext uri="{FF2B5EF4-FFF2-40B4-BE49-F238E27FC236}">
                <a16:creationId xmlns:a16="http://schemas.microsoft.com/office/drawing/2014/main" id="{36A0D9B0-EBC3-4983-9828-113355451C56}"/>
              </a:ext>
            </a:extLst>
          </p:cNvPr>
          <p:cNvSpPr>
            <a:spLocks/>
          </p:cNvSpPr>
          <p:nvPr/>
        </p:nvSpPr>
        <p:spPr bwMode="auto">
          <a:xfrm>
            <a:off x="10610850" y="1182688"/>
            <a:ext cx="1581150" cy="5675312"/>
          </a:xfrm>
          <a:custGeom>
            <a:avLst/>
            <a:gdLst>
              <a:gd name="T0" fmla="*/ 28130866 w 1185545"/>
              <a:gd name="T1" fmla="*/ 80028324 h 4256405"/>
              <a:gd name="T2" fmla="*/ 28032285 w 1185545"/>
              <a:gd name="T3" fmla="*/ 79617499 h 4256405"/>
              <a:gd name="T4" fmla="*/ 28022304 w 1185545"/>
              <a:gd name="T5" fmla="*/ 78592799 h 4256405"/>
              <a:gd name="T6" fmla="*/ 28089593 w 1185545"/>
              <a:gd name="T7" fmla="*/ 78099239 h 4256405"/>
              <a:gd name="T8" fmla="*/ 26736957 w 1185545"/>
              <a:gd name="T9" fmla="*/ 77837894 h 4256405"/>
              <a:gd name="T10" fmla="*/ 26039106 w 1185545"/>
              <a:gd name="T11" fmla="*/ 76010175 h 4256405"/>
              <a:gd name="T12" fmla="*/ 26053884 w 1185545"/>
              <a:gd name="T13" fmla="*/ 75564470 h 4256405"/>
              <a:gd name="T14" fmla="*/ 2981142 w 1185545"/>
              <a:gd name="T15" fmla="*/ 94960706 h 4256405"/>
              <a:gd name="T16" fmla="*/ 4093091 w 1185545"/>
              <a:gd name="T17" fmla="*/ 97080134 h 4256405"/>
              <a:gd name="T18" fmla="*/ 4083457 w 1185545"/>
              <a:gd name="T19" fmla="*/ 97277471 h 4256405"/>
              <a:gd name="T20" fmla="*/ 5218325 w 1185545"/>
              <a:gd name="T21" fmla="*/ 97739418 h 4256405"/>
              <a:gd name="T22" fmla="*/ 6044046 w 1185545"/>
              <a:gd name="T23" fmla="*/ 99202599 h 4256405"/>
              <a:gd name="T24" fmla="*/ 5978002 w 1185545"/>
              <a:gd name="T25" fmla="*/ 99944306 h 4256405"/>
              <a:gd name="T26" fmla="*/ 6187893 w 1185545"/>
              <a:gd name="T27" fmla="*/ 100067896 h 4256405"/>
              <a:gd name="T28" fmla="*/ 7977511 w 1185545"/>
              <a:gd name="T29" fmla="*/ 100787319 h 4256405"/>
              <a:gd name="T30" fmla="*/ 28146880 w 1185545"/>
              <a:gd name="T31" fmla="*/ 86380969 h 4256405"/>
              <a:gd name="T32" fmla="*/ 28146880 w 1185545"/>
              <a:gd name="T33" fmla="*/ 18835322 h 4256405"/>
              <a:gd name="T34" fmla="*/ 6414691 w 1185545"/>
              <a:gd name="T35" fmla="*/ 0 h 4256405"/>
              <a:gd name="T36" fmla="*/ 6447558 w 1185545"/>
              <a:gd name="T37" fmla="*/ 1350106 h 4256405"/>
              <a:gd name="T38" fmla="*/ 4922774 w 1185545"/>
              <a:gd name="T39" fmla="*/ 2379907 h 4256405"/>
              <a:gd name="T40" fmla="*/ 4605194 w 1185545"/>
              <a:gd name="T41" fmla="*/ 2363953 h 4256405"/>
              <a:gd name="T42" fmla="*/ 4616339 w 1185545"/>
              <a:gd name="T43" fmla="*/ 3703826 h 4256405"/>
              <a:gd name="T44" fmla="*/ 3121106 w 1185545"/>
              <a:gd name="T45" fmla="*/ 4817540 h 4256405"/>
              <a:gd name="T46" fmla="*/ 2156011 w 1185545"/>
              <a:gd name="T47" fmla="*/ 5130030 h 4256405"/>
              <a:gd name="T48" fmla="*/ 1510012 w 1185545"/>
              <a:gd name="T49" fmla="*/ 7010086 h 4256405"/>
              <a:gd name="T50" fmla="*/ 0 w 1185545"/>
              <a:gd name="T51" fmla="*/ 7356574 h 4256405"/>
              <a:gd name="T52" fmla="*/ 23264818 w 1185545"/>
              <a:gd name="T53" fmla="*/ 26520311 h 4256405"/>
              <a:gd name="T54" fmla="*/ 25156350 w 1185545"/>
              <a:gd name="T55" fmla="*/ 25049289 h 4256405"/>
              <a:gd name="T56" fmla="*/ 25378020 w 1185545"/>
              <a:gd name="T57" fmla="*/ 24841750 h 4256405"/>
              <a:gd name="T58" fmla="*/ 26083429 w 1185545"/>
              <a:gd name="T59" fmla="*/ 23035704 h 4256405"/>
              <a:gd name="T60" fmla="*/ 27769904 w 1185545"/>
              <a:gd name="T61" fmla="*/ 22686246 h 4256405"/>
              <a:gd name="T62" fmla="*/ 27676701 w 1185545"/>
              <a:gd name="T63" fmla="*/ 21917800 h 4256405"/>
              <a:gd name="T64" fmla="*/ 27938799 w 1185545"/>
              <a:gd name="T65" fmla="*/ 20743349 h 4256405"/>
              <a:gd name="T66" fmla="*/ 28146880 w 1185545"/>
              <a:gd name="T67" fmla="*/ 20559576 h 425640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185545" h="4256405">
                <a:moveTo>
                  <a:pt x="1185291" y="3380841"/>
                </a:moveTo>
                <a:lnTo>
                  <a:pt x="1184617" y="3379317"/>
                </a:lnTo>
                <a:lnTo>
                  <a:pt x="1182141" y="3370910"/>
                </a:lnTo>
                <a:lnTo>
                  <a:pt x="1180465" y="3361969"/>
                </a:lnTo>
                <a:lnTo>
                  <a:pt x="1179017" y="3339338"/>
                </a:lnTo>
                <a:lnTo>
                  <a:pt x="1180045" y="3318700"/>
                </a:lnTo>
                <a:lnTo>
                  <a:pt x="1181887" y="3303676"/>
                </a:lnTo>
                <a:lnTo>
                  <a:pt x="1182878" y="3297859"/>
                </a:lnTo>
                <a:lnTo>
                  <a:pt x="1173264" y="3296996"/>
                </a:lnTo>
                <a:lnTo>
                  <a:pt x="1125918" y="3286823"/>
                </a:lnTo>
                <a:lnTo>
                  <a:pt x="1100137" y="3256000"/>
                </a:lnTo>
                <a:lnTo>
                  <a:pt x="1096530" y="3209645"/>
                </a:lnTo>
                <a:lnTo>
                  <a:pt x="1096860" y="3196107"/>
                </a:lnTo>
                <a:lnTo>
                  <a:pt x="1097153" y="3190824"/>
                </a:lnTo>
                <a:lnTo>
                  <a:pt x="86360" y="4000639"/>
                </a:lnTo>
                <a:lnTo>
                  <a:pt x="125539" y="4009860"/>
                </a:lnTo>
                <a:lnTo>
                  <a:pt x="164807" y="4053954"/>
                </a:lnTo>
                <a:lnTo>
                  <a:pt x="172364" y="4099356"/>
                </a:lnTo>
                <a:lnTo>
                  <a:pt x="172135" y="4105478"/>
                </a:lnTo>
                <a:lnTo>
                  <a:pt x="171958" y="4107688"/>
                </a:lnTo>
                <a:lnTo>
                  <a:pt x="179324" y="4110063"/>
                </a:lnTo>
                <a:lnTo>
                  <a:pt x="219748" y="4127195"/>
                </a:lnTo>
                <a:lnTo>
                  <a:pt x="249072" y="4153001"/>
                </a:lnTo>
                <a:lnTo>
                  <a:pt x="254520" y="4188980"/>
                </a:lnTo>
                <a:lnTo>
                  <a:pt x="253466" y="4207040"/>
                </a:lnTo>
                <a:lnTo>
                  <a:pt x="251739" y="4220299"/>
                </a:lnTo>
                <a:lnTo>
                  <a:pt x="250825" y="4225455"/>
                </a:lnTo>
                <a:lnTo>
                  <a:pt x="260578" y="4225518"/>
                </a:lnTo>
                <a:lnTo>
                  <a:pt x="309918" y="4233773"/>
                </a:lnTo>
                <a:lnTo>
                  <a:pt x="335940" y="4255897"/>
                </a:lnTo>
                <a:lnTo>
                  <a:pt x="425881" y="4255897"/>
                </a:lnTo>
                <a:lnTo>
                  <a:pt x="1185291" y="3647567"/>
                </a:lnTo>
                <a:lnTo>
                  <a:pt x="1185291" y="3380841"/>
                </a:lnTo>
                <a:close/>
              </a:path>
              <a:path w="1185545" h="4256405">
                <a:moveTo>
                  <a:pt x="1185291" y="795350"/>
                </a:moveTo>
                <a:lnTo>
                  <a:pt x="385749" y="100495"/>
                </a:lnTo>
                <a:lnTo>
                  <a:pt x="270129" y="0"/>
                </a:lnTo>
                <a:lnTo>
                  <a:pt x="271780" y="8953"/>
                </a:lnTo>
                <a:lnTo>
                  <a:pt x="271513" y="57010"/>
                </a:lnTo>
                <a:lnTo>
                  <a:pt x="249174" y="89966"/>
                </a:lnTo>
                <a:lnTo>
                  <a:pt x="207302" y="100495"/>
                </a:lnTo>
                <a:lnTo>
                  <a:pt x="197624" y="100203"/>
                </a:lnTo>
                <a:lnTo>
                  <a:pt x="193929" y="99822"/>
                </a:lnTo>
                <a:lnTo>
                  <a:pt x="195516" y="108585"/>
                </a:lnTo>
                <a:lnTo>
                  <a:pt x="194398" y="156400"/>
                </a:lnTo>
                <a:lnTo>
                  <a:pt x="169760" y="190817"/>
                </a:lnTo>
                <a:lnTo>
                  <a:pt x="131432" y="203428"/>
                </a:lnTo>
                <a:lnTo>
                  <a:pt x="89916" y="207010"/>
                </a:lnTo>
                <a:lnTo>
                  <a:pt x="90792" y="216623"/>
                </a:lnTo>
                <a:lnTo>
                  <a:pt x="89319" y="265036"/>
                </a:lnTo>
                <a:lnTo>
                  <a:pt x="63588" y="296011"/>
                </a:lnTo>
                <a:lnTo>
                  <a:pt x="18618" y="307848"/>
                </a:lnTo>
                <a:lnTo>
                  <a:pt x="0" y="310642"/>
                </a:lnTo>
                <a:lnTo>
                  <a:pt x="977646" y="1160018"/>
                </a:lnTo>
                <a:lnTo>
                  <a:pt x="979703" y="1119860"/>
                </a:lnTo>
                <a:lnTo>
                  <a:pt x="1016088" y="1073340"/>
                </a:lnTo>
                <a:lnTo>
                  <a:pt x="1059357" y="1057744"/>
                </a:lnTo>
                <a:lnTo>
                  <a:pt x="1067689" y="1056640"/>
                </a:lnTo>
                <a:lnTo>
                  <a:pt x="1068692" y="1048981"/>
                </a:lnTo>
                <a:lnTo>
                  <a:pt x="1078293" y="1006170"/>
                </a:lnTo>
                <a:lnTo>
                  <a:pt x="1098397" y="972718"/>
                </a:lnTo>
                <a:lnTo>
                  <a:pt x="1150785" y="958684"/>
                </a:lnTo>
                <a:lnTo>
                  <a:pt x="1169416" y="957961"/>
                </a:lnTo>
                <a:lnTo>
                  <a:pt x="1167714" y="948359"/>
                </a:lnTo>
                <a:lnTo>
                  <a:pt x="1165491" y="925512"/>
                </a:lnTo>
                <a:lnTo>
                  <a:pt x="1167003" y="898385"/>
                </a:lnTo>
                <a:lnTo>
                  <a:pt x="1176528" y="875919"/>
                </a:lnTo>
                <a:lnTo>
                  <a:pt x="1181354" y="870331"/>
                </a:lnTo>
                <a:lnTo>
                  <a:pt x="1185291" y="868159"/>
                </a:lnTo>
                <a:lnTo>
                  <a:pt x="1185291" y="795350"/>
                </a:lnTo>
                <a:close/>
              </a:path>
            </a:pathLst>
          </a:custGeom>
          <a:solidFill>
            <a:srgbClr val="EA9999">
              <a:alpha val="45097"/>
            </a:srgbClr>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s-CO"/>
          </a:p>
        </p:txBody>
      </p:sp>
      <p:pic>
        <p:nvPicPr>
          <p:cNvPr id="9" name="bg object 22">
            <a:extLst>
              <a:ext uri="{FF2B5EF4-FFF2-40B4-BE49-F238E27FC236}">
                <a16:creationId xmlns:a16="http://schemas.microsoft.com/office/drawing/2014/main" id="{2BD809DA-CBDA-4B8F-B786-58DA27888D8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7963" y="563563"/>
            <a:ext cx="635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Holder 2"/>
          <p:cNvSpPr>
            <a:spLocks noGrp="1"/>
          </p:cNvSpPr>
          <p:nvPr>
            <p:ph type="title"/>
          </p:nvPr>
        </p:nvSpPr>
        <p:spPr/>
        <p:txBody>
          <a:bodyPr lIns="0" tIns="0" rIns="0" bIns="0"/>
          <a:lstStyle>
            <a:lvl1pPr>
              <a:defRPr sz="3733" b="1" i="0">
                <a:solidFill>
                  <a:schemeClr val="tx1"/>
                </a:solidFill>
                <a:latin typeface="Times New Roman"/>
                <a:cs typeface="Times New Roman"/>
              </a:defRPr>
            </a:lvl1pPr>
          </a:lstStyle>
          <a:p>
            <a:endParaRPr/>
          </a:p>
        </p:txBody>
      </p:sp>
      <p:sp>
        <p:nvSpPr>
          <p:cNvPr id="10" name="Holder 3">
            <a:extLst>
              <a:ext uri="{FF2B5EF4-FFF2-40B4-BE49-F238E27FC236}">
                <a16:creationId xmlns:a16="http://schemas.microsoft.com/office/drawing/2014/main" id="{0A705CC9-0179-4117-8F92-B01EA05C8AD2}"/>
              </a:ext>
            </a:extLst>
          </p:cNvPr>
          <p:cNvSpPr>
            <a:spLocks noGrp="1"/>
          </p:cNvSpPr>
          <p:nvPr>
            <p:ph type="ftr" sz="quarter" idx="10"/>
          </p:nvPr>
        </p:nvSpPr>
        <p:spPr/>
        <p:txBody>
          <a:bodyPr lIns="0" tIns="0" rIns="0" bIns="0"/>
          <a:lstStyle>
            <a:lvl1pPr algn="ctr">
              <a:defRPr>
                <a:solidFill>
                  <a:schemeClr val="tx1">
                    <a:tint val="75000"/>
                  </a:schemeClr>
                </a:solidFill>
              </a:defRPr>
            </a:lvl1pPr>
          </a:lstStyle>
          <a:p>
            <a:pPr>
              <a:defRPr/>
            </a:pPr>
            <a:endParaRPr/>
          </a:p>
        </p:txBody>
      </p:sp>
      <p:sp>
        <p:nvSpPr>
          <p:cNvPr id="11" name="Holder 4">
            <a:extLst>
              <a:ext uri="{FF2B5EF4-FFF2-40B4-BE49-F238E27FC236}">
                <a16:creationId xmlns:a16="http://schemas.microsoft.com/office/drawing/2014/main" id="{25A28794-1538-440C-995E-A08EA20CFF9E}"/>
              </a:ext>
            </a:extLst>
          </p:cNvPr>
          <p:cNvSpPr>
            <a:spLocks noGrp="1"/>
          </p:cNvSpPr>
          <p:nvPr>
            <p:ph type="dt" sz="half" idx="11"/>
          </p:nvPr>
        </p:nvSpPr>
        <p:spPr/>
        <p:txBody>
          <a:bodyPr lIns="0" tIns="0" rIns="0" bIns="0"/>
          <a:lstStyle>
            <a:lvl1pPr algn="l">
              <a:defRPr>
                <a:solidFill>
                  <a:schemeClr val="tx1">
                    <a:tint val="75000"/>
                  </a:schemeClr>
                </a:solidFill>
              </a:defRPr>
            </a:lvl1pPr>
          </a:lstStyle>
          <a:p>
            <a:pPr>
              <a:defRPr/>
            </a:pPr>
            <a:fld id="{2BD43C62-37EC-4900-B0E5-779AB9CDEA20}" type="datetimeFigureOut">
              <a:rPr lang="en-US"/>
              <a:pPr>
                <a:defRPr/>
              </a:pPr>
              <a:t>11/9/2023</a:t>
            </a:fld>
            <a:endParaRPr lang="en-US"/>
          </a:p>
        </p:txBody>
      </p:sp>
      <p:sp>
        <p:nvSpPr>
          <p:cNvPr id="12" name="Holder 5">
            <a:extLst>
              <a:ext uri="{FF2B5EF4-FFF2-40B4-BE49-F238E27FC236}">
                <a16:creationId xmlns:a16="http://schemas.microsoft.com/office/drawing/2014/main" id="{0E323003-6339-4860-AA44-FDD2DA64ABB6}"/>
              </a:ext>
            </a:extLst>
          </p:cNvPr>
          <p:cNvSpPr>
            <a:spLocks noGrp="1"/>
          </p:cNvSpPr>
          <p:nvPr>
            <p:ph type="sldNum" sz="quarter" idx="12"/>
          </p:nvPr>
        </p:nvSpPr>
        <p:spPr/>
        <p:txBody>
          <a:bodyPr lIns="0" tIns="0" rIns="0" bIns="0"/>
          <a:lstStyle>
            <a:lvl1pPr algn="r">
              <a:defRPr>
                <a:solidFill>
                  <a:schemeClr val="tx1">
                    <a:tint val="75000"/>
                  </a:schemeClr>
                </a:solidFill>
              </a:defRPr>
            </a:lvl1pPr>
          </a:lstStyle>
          <a:p>
            <a:pPr>
              <a:defRPr/>
            </a:pPr>
            <a:fld id="{2644D1A8-7196-4636-A4A6-401CADC0D3AB}" type="slidenum">
              <a:rPr/>
              <a:pPr>
                <a:defRPr/>
              </a:pPr>
              <a:t>‹Nº›</a:t>
            </a:fld>
            <a:endParaRPr/>
          </a:p>
        </p:txBody>
      </p:sp>
    </p:spTree>
    <p:extLst>
      <p:ext uri="{BB962C8B-B14F-4D97-AF65-F5344CB8AC3E}">
        <p14:creationId xmlns:p14="http://schemas.microsoft.com/office/powerpoint/2010/main" val="1660380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4150BF-873F-4238-AEB3-76CC2D33F5A9}"/>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C8CA5DD-BE7B-41B7-A1C7-80C3B808BFF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D1F0330-78CF-4BDE-8F8A-622513A18663}"/>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5" name="Marcador de pie de página 4">
            <a:extLst>
              <a:ext uri="{FF2B5EF4-FFF2-40B4-BE49-F238E27FC236}">
                <a16:creationId xmlns:a16="http://schemas.microsoft.com/office/drawing/2014/main" id="{691B7AC7-7190-4FD1-8696-B0BBFBECAF0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3C3FFBC7-E33E-4CAC-B002-644531A643D9}"/>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2918990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FB7841-AEC5-495F-90C8-8954ACF88904}"/>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A7F14B40-F3B3-46CB-BD3B-BFE8592CBB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8D164502-2239-479E-9F40-10683EC63408}"/>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5" name="Marcador de pie de página 4">
            <a:extLst>
              <a:ext uri="{FF2B5EF4-FFF2-40B4-BE49-F238E27FC236}">
                <a16:creationId xmlns:a16="http://schemas.microsoft.com/office/drawing/2014/main" id="{E12582F9-0EF3-4D24-B8CE-5F0481E3F5E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F9B9B6F-4112-40E4-98F4-72C0330552D3}"/>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3519239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2D5033-134A-4AD0-B084-EC15C0842818}"/>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97CD08C7-69BD-4CB6-B7BF-74CAF29975AF}"/>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10546BB8-F6D7-4BA0-B338-E7A9186B1B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F81261C1-4DC8-4870-BD31-55F7F6A99E96}"/>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6" name="Marcador de pie de página 5">
            <a:extLst>
              <a:ext uri="{FF2B5EF4-FFF2-40B4-BE49-F238E27FC236}">
                <a16:creationId xmlns:a16="http://schemas.microsoft.com/office/drawing/2014/main" id="{9F95D30E-3FAC-479C-9CAA-29AB34C2C2C1}"/>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B8D3647D-E388-442C-9D2C-44C61F67E9BA}"/>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3379298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8BEB27F-D488-438A-9CB1-BF387136808A}"/>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AC3ED6C-FFB5-4601-8DC6-86248F70BD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024ED47-257F-4C41-9174-3924C5FEA5E8}"/>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17BB5FD8-1C71-432A-B62D-A28273966A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DD1A5F38-8EFA-4F9B-920E-209CF49431AD}"/>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C4FC665C-74F7-4D4A-8BB6-7D0947EC77D2}"/>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8" name="Marcador de pie de página 7">
            <a:extLst>
              <a:ext uri="{FF2B5EF4-FFF2-40B4-BE49-F238E27FC236}">
                <a16:creationId xmlns:a16="http://schemas.microsoft.com/office/drawing/2014/main" id="{C3794DA5-A992-4CAC-B51A-879CD0208551}"/>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D977D1AD-D4AD-47BB-88F5-EFAD9B6D870D}"/>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19324642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72C456-D512-4C0C-85FD-A674515D523C}"/>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D2FE1331-F68E-46E9-A3F3-B77FA45C145F}"/>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4" name="Marcador de pie de página 3">
            <a:extLst>
              <a:ext uri="{FF2B5EF4-FFF2-40B4-BE49-F238E27FC236}">
                <a16:creationId xmlns:a16="http://schemas.microsoft.com/office/drawing/2014/main" id="{4C816C53-3ADE-4527-81E1-D9BC21EF6AD5}"/>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D2BF88A0-5742-48AB-844A-A31FFCBB9CFD}"/>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2444506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BA9FEE0A-2C32-49CA-94C4-31724D984CC9}"/>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3" name="Marcador de pie de página 2">
            <a:extLst>
              <a:ext uri="{FF2B5EF4-FFF2-40B4-BE49-F238E27FC236}">
                <a16:creationId xmlns:a16="http://schemas.microsoft.com/office/drawing/2014/main" id="{5234C91D-FA0B-4E9B-A739-26CF8055CBD0}"/>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B4B3BED-B4A0-4CC8-8FD7-07B2C881A61A}"/>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1764161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8F38D1-AAED-489F-B4C5-E3AE6B02DCB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4DE2C384-2BB8-4A51-8BD1-2438DE0631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5469525A-10D0-4F2E-81F2-558E53534D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897D5C5-5883-440F-BB94-55EE076023AC}"/>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6" name="Marcador de pie de página 5">
            <a:extLst>
              <a:ext uri="{FF2B5EF4-FFF2-40B4-BE49-F238E27FC236}">
                <a16:creationId xmlns:a16="http://schemas.microsoft.com/office/drawing/2014/main" id="{4DF72A13-F29C-4BC3-BF22-29AF52DFB27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23E6025A-C4D3-471D-A468-412C422B5ADF}"/>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2970788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040E7A-140A-4978-8CA3-DAFB3BF5E55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0F82F8A3-A37E-4854-B313-16DC0E6921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3C80D20A-2F20-4AB1-91E1-1E73CD920D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AA4662B-C8BE-486B-B0BA-FBBC4760A0B7}"/>
              </a:ext>
            </a:extLst>
          </p:cNvPr>
          <p:cNvSpPr>
            <a:spLocks noGrp="1"/>
          </p:cNvSpPr>
          <p:nvPr>
            <p:ph type="dt" sz="half" idx="10"/>
          </p:nvPr>
        </p:nvSpPr>
        <p:spPr/>
        <p:txBody>
          <a:bodyPr/>
          <a:lstStyle/>
          <a:p>
            <a:fld id="{FDD86C09-A285-4C7E-A034-7C51D7D97D3B}" type="datetimeFigureOut">
              <a:rPr lang="es-CO" smtClean="0"/>
              <a:t>9/11/2023</a:t>
            </a:fld>
            <a:endParaRPr lang="es-CO"/>
          </a:p>
        </p:txBody>
      </p:sp>
      <p:sp>
        <p:nvSpPr>
          <p:cNvPr id="6" name="Marcador de pie de página 5">
            <a:extLst>
              <a:ext uri="{FF2B5EF4-FFF2-40B4-BE49-F238E27FC236}">
                <a16:creationId xmlns:a16="http://schemas.microsoft.com/office/drawing/2014/main" id="{12DA7980-3836-4E87-BFB0-649E204BAC6B}"/>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B405523-A373-42CE-BC84-5D5A26E728DC}"/>
              </a:ext>
            </a:extLst>
          </p:cNvPr>
          <p:cNvSpPr>
            <a:spLocks noGrp="1"/>
          </p:cNvSpPr>
          <p:nvPr>
            <p:ph type="sldNum" sz="quarter" idx="12"/>
          </p:nvPr>
        </p:nvSpPr>
        <p:spPr/>
        <p:txBody>
          <a:bodyPr/>
          <a:lstStyle/>
          <a:p>
            <a:fld id="{D85B4B29-9969-4F5C-8917-9D726F5BA0DA}" type="slidenum">
              <a:rPr lang="es-CO" smtClean="0"/>
              <a:t>‹Nº›</a:t>
            </a:fld>
            <a:endParaRPr lang="es-CO"/>
          </a:p>
        </p:txBody>
      </p:sp>
    </p:spTree>
    <p:extLst>
      <p:ext uri="{BB962C8B-B14F-4D97-AF65-F5344CB8AC3E}">
        <p14:creationId xmlns:p14="http://schemas.microsoft.com/office/powerpoint/2010/main" val="934721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FE12C8E-D88C-4D75-853E-17F993DB2B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606256-8C49-406C-BA37-EFD33CB21F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441C4D1-6332-4D47-AF0F-8825BF6020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D86C09-A285-4C7E-A034-7C51D7D97D3B}" type="datetimeFigureOut">
              <a:rPr lang="es-CO" smtClean="0"/>
              <a:t>9/11/2023</a:t>
            </a:fld>
            <a:endParaRPr lang="es-CO"/>
          </a:p>
        </p:txBody>
      </p:sp>
      <p:sp>
        <p:nvSpPr>
          <p:cNvPr id="5" name="Marcador de pie de página 4">
            <a:extLst>
              <a:ext uri="{FF2B5EF4-FFF2-40B4-BE49-F238E27FC236}">
                <a16:creationId xmlns:a16="http://schemas.microsoft.com/office/drawing/2014/main" id="{2C48D2C9-1EEE-4B80-A973-F5A162B1E9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48C5C989-2B7E-4CD7-8E1F-E83C41C2A5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5B4B29-9969-4F5C-8917-9D726F5BA0DA}" type="slidenum">
              <a:rPr lang="es-CO" smtClean="0"/>
              <a:t>‹Nº›</a:t>
            </a:fld>
            <a:endParaRPr lang="es-CO"/>
          </a:p>
        </p:txBody>
      </p:sp>
    </p:spTree>
    <p:extLst>
      <p:ext uri="{BB962C8B-B14F-4D97-AF65-F5344CB8AC3E}">
        <p14:creationId xmlns:p14="http://schemas.microsoft.com/office/powerpoint/2010/main" val="1124795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8B198B5C-D4F7-40F9-8DC5-ED18F0FD91A6}"/>
              </a:ext>
            </a:extLst>
          </p:cNvPr>
          <p:cNvSpPr/>
          <p:nvPr/>
        </p:nvSpPr>
        <p:spPr>
          <a:xfrm>
            <a:off x="1595125" y="2967335"/>
            <a:ext cx="9001760" cy="1200329"/>
          </a:xfrm>
          <a:prstGeom prst="rect">
            <a:avLst/>
          </a:prstGeom>
          <a:noFill/>
        </p:spPr>
        <p:txBody>
          <a:bodyPr wrap="none">
            <a:spAutoFit/>
          </a:bodyPr>
          <a:lstStyle/>
          <a:p>
            <a:pPr algn="ctr" eaLnBrk="1" fontAlgn="auto" hangingPunct="1">
              <a:spcBef>
                <a:spcPts val="0"/>
              </a:spcBef>
              <a:spcAft>
                <a:spcPts val="0"/>
              </a:spcAft>
              <a:defRPr/>
            </a:pPr>
            <a:r>
              <a:rPr lang="es-ES" sz="7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mn-lt"/>
              </a:rPr>
              <a:t>En 5 minutos iniciamos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EEDEB1C3-DCBC-4F8A-9E2A-603D05AD776E}"/>
              </a:ext>
            </a:extLst>
          </p:cNvPr>
          <p:cNvSpPr txBox="1"/>
          <p:nvPr/>
        </p:nvSpPr>
        <p:spPr>
          <a:xfrm>
            <a:off x="902528" y="2284057"/>
            <a:ext cx="6160374" cy="2862322"/>
          </a:xfrm>
          <a:prstGeom prst="rect">
            <a:avLst/>
          </a:prstGeom>
          <a:solidFill>
            <a:schemeClr val="accent2"/>
          </a:solidFill>
        </p:spPr>
        <p:txBody>
          <a:bodyPr wrap="square">
            <a:spAutoFit/>
          </a:bodyPr>
          <a:lstStyle/>
          <a:p>
            <a:pPr algn="l"/>
            <a:endParaRPr lang="es-CO" sz="1800" b="0" i="0" u="none" strike="noStrike" baseline="0" dirty="0">
              <a:solidFill>
                <a:srgbClr val="000000"/>
              </a:solidFill>
              <a:latin typeface="Arial" panose="020B0604020202020204" pitchFamily="34" charset="0"/>
            </a:endParaRPr>
          </a:p>
          <a:p>
            <a:r>
              <a:rPr lang="es-ES" sz="1800" b="1" i="0" u="none" strike="noStrike" baseline="0" dirty="0">
                <a:solidFill>
                  <a:srgbClr val="000000"/>
                </a:solidFill>
                <a:latin typeface="Arial" panose="020B0604020202020204" pitchFamily="34" charset="0"/>
              </a:rPr>
              <a:t>Productos para entregar: </a:t>
            </a:r>
            <a:r>
              <a:rPr lang="es-ES" sz="1800" b="0" i="0" u="none" strike="noStrike" baseline="0" dirty="0">
                <a:solidFill>
                  <a:srgbClr val="000000"/>
                </a:solidFill>
                <a:latin typeface="Arial" panose="020B0604020202020204" pitchFamily="34" charset="0"/>
              </a:rPr>
              <a:t>● Productos para entregar: documentos requerimientos funcionales y no funcionales.</a:t>
            </a:r>
          </a:p>
          <a:p>
            <a:r>
              <a:rPr lang="es-ES" sz="1800" b="0" i="0" u="none" strike="noStrike" baseline="0" dirty="0">
                <a:solidFill>
                  <a:srgbClr val="000000"/>
                </a:solidFill>
                <a:latin typeface="Arial" panose="020B0604020202020204" pitchFamily="34" charset="0"/>
              </a:rPr>
              <a:t>● Formato: PDF o Word.</a:t>
            </a:r>
          </a:p>
          <a:p>
            <a:r>
              <a:rPr lang="es-ES" sz="1800" b="0" i="0" u="none" strike="noStrike" baseline="0" dirty="0">
                <a:solidFill>
                  <a:srgbClr val="000000"/>
                </a:solidFill>
                <a:latin typeface="Arial" panose="020B0604020202020204" pitchFamily="34" charset="0"/>
              </a:rPr>
              <a:t>● Extensión: libre.</a:t>
            </a:r>
          </a:p>
          <a:p>
            <a:r>
              <a:rPr lang="es-ES" sz="1800" b="0" i="0" u="none" strike="noStrike" baseline="0" dirty="0">
                <a:solidFill>
                  <a:srgbClr val="000000"/>
                </a:solidFill>
                <a:latin typeface="Arial" panose="020B0604020202020204" pitchFamily="34" charset="0"/>
              </a:rPr>
              <a:t>● Para hacer el envío del producto remítase al área de la actividad correspondiente y acceda al espacio para el envío de la evidencia: especificación de los requerimientos funcionales y no funcionales del software GA1-220501092-AA4-EV01</a:t>
            </a:r>
          </a:p>
        </p:txBody>
      </p:sp>
      <p:pic>
        <p:nvPicPr>
          <p:cNvPr id="4" name="Imagen 3">
            <a:extLst>
              <a:ext uri="{FF2B5EF4-FFF2-40B4-BE49-F238E27FC236}">
                <a16:creationId xmlns:a16="http://schemas.microsoft.com/office/drawing/2014/main" id="{0086478A-E9DD-4F18-92F1-BB4B665A87C1}"/>
              </a:ext>
            </a:extLst>
          </p:cNvPr>
          <p:cNvPicPr>
            <a:picLocks noChangeAspect="1"/>
          </p:cNvPicPr>
          <p:nvPr/>
        </p:nvPicPr>
        <p:blipFill>
          <a:blip r:embed="rId2"/>
          <a:srcRect l="9887" r="9887"/>
          <a:stretch/>
        </p:blipFill>
        <p:spPr>
          <a:xfrm>
            <a:off x="7918847" y="1572646"/>
            <a:ext cx="2966737" cy="273831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5" name="Título 1">
            <a:extLst>
              <a:ext uri="{FF2B5EF4-FFF2-40B4-BE49-F238E27FC236}">
                <a16:creationId xmlns:a16="http://schemas.microsoft.com/office/drawing/2014/main" id="{85222DF1-535A-49CE-B61E-91ACB7500F38}"/>
              </a:ext>
            </a:extLst>
          </p:cNvPr>
          <p:cNvSpPr txBox="1">
            <a:spLocks/>
          </p:cNvSpPr>
          <p:nvPr/>
        </p:nvSpPr>
        <p:spPr>
          <a:xfrm>
            <a:off x="1104182" y="419823"/>
            <a:ext cx="884573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3600" b="1" dirty="0">
                <a:solidFill>
                  <a:srgbClr val="38AA00"/>
                </a:solidFill>
                <a:latin typeface="WORK SANS BOLD ROMAN" pitchFamily="2" charset="77"/>
              </a:rPr>
              <a:t>Lineamientos para la entrega del producto:</a:t>
            </a:r>
            <a:endParaRPr lang="es-CO" sz="3600" b="1" dirty="0">
              <a:solidFill>
                <a:srgbClr val="38AA00"/>
              </a:solidFill>
              <a:latin typeface="WORK SANS BOLD ROMAN" pitchFamily="2" charset="77"/>
            </a:endParaRPr>
          </a:p>
        </p:txBody>
      </p:sp>
    </p:spTree>
    <p:extLst>
      <p:ext uri="{BB962C8B-B14F-4D97-AF65-F5344CB8AC3E}">
        <p14:creationId xmlns:p14="http://schemas.microsoft.com/office/powerpoint/2010/main" val="33234926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AFADDC-D5C1-4FBB-B9DF-15206F1F6C80}"/>
              </a:ext>
            </a:extLst>
          </p:cNvPr>
          <p:cNvSpPr>
            <a:spLocks noGrp="1"/>
          </p:cNvSpPr>
          <p:nvPr>
            <p:ph type="title"/>
          </p:nvPr>
        </p:nvSpPr>
        <p:spPr/>
        <p:txBody>
          <a:bodyPr/>
          <a:lstStyle/>
          <a:p>
            <a:pPr>
              <a:defRPr/>
            </a:pPr>
            <a:r>
              <a:rPr lang="es-ES" dirty="0"/>
              <a:t>¿Inquietudes Dudas?</a:t>
            </a:r>
            <a:endParaRPr lang="es-CO" dirty="0"/>
          </a:p>
        </p:txBody>
      </p:sp>
      <p:pic>
        <p:nvPicPr>
          <p:cNvPr id="47107" name="Marcador de contenido 5" descr="Empresario encogiéndose de hombros">
            <a:extLst>
              <a:ext uri="{FF2B5EF4-FFF2-40B4-BE49-F238E27FC236}">
                <a16:creationId xmlns:a16="http://schemas.microsoft.com/office/drawing/2014/main" id="{00393ED3-F9F3-49AA-8089-B2EAA46BDE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263" y="2292350"/>
            <a:ext cx="1701800" cy="3198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08" name="CuadroTexto 4">
            <a:extLst>
              <a:ext uri="{FF2B5EF4-FFF2-40B4-BE49-F238E27FC236}">
                <a16:creationId xmlns:a16="http://schemas.microsoft.com/office/drawing/2014/main" id="{27A9BD8D-E088-4057-BC90-DA0172EC5F6E}"/>
              </a:ext>
            </a:extLst>
          </p:cNvPr>
          <p:cNvSpPr txBox="1">
            <a:spLocks noChangeArrowheads="1"/>
          </p:cNvSpPr>
          <p:nvPr/>
        </p:nvSpPr>
        <p:spPr bwMode="auto">
          <a:xfrm>
            <a:off x="3275013" y="3892550"/>
            <a:ext cx="60975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es-ES" altLang="es-CO" sz="1800">
                <a:solidFill>
                  <a:srgbClr val="374151"/>
                </a:solidFill>
                <a:latin typeface="Söhne"/>
              </a:rPr>
              <a:t>.</a:t>
            </a:r>
            <a:endParaRPr lang="es-CO" altLang="es-CO" sz="18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FEE0A3-2534-4910-92D8-F811F86BA3F5}"/>
              </a:ext>
            </a:extLst>
          </p:cNvPr>
          <p:cNvSpPr>
            <a:spLocks noGrp="1"/>
          </p:cNvSpPr>
          <p:nvPr>
            <p:ph type="ctrTitle"/>
          </p:nvPr>
        </p:nvSpPr>
        <p:spPr>
          <a:xfrm>
            <a:off x="1524000" y="1600200"/>
            <a:ext cx="9144000" cy="952293"/>
          </a:xfrm>
        </p:spPr>
        <p:txBody>
          <a:bodyPr>
            <a:noAutofit/>
          </a:bodyPr>
          <a:lstStyle/>
          <a:p>
            <a:pPr algn="just"/>
            <a:r>
              <a:rPr lang="es-ES" sz="2800" b="1" dirty="0"/>
              <a:t>Actividad de aprendizaje: GA1-220501092-AA4: determinar los requisitos funcionales y no funcionales del software de acuerdo con los requerimientos del cliente</a:t>
            </a:r>
            <a:endParaRPr lang="es-CO" sz="2800" b="1" dirty="0"/>
          </a:p>
        </p:txBody>
      </p:sp>
      <p:sp>
        <p:nvSpPr>
          <p:cNvPr id="3" name="Subtítulo 2">
            <a:extLst>
              <a:ext uri="{FF2B5EF4-FFF2-40B4-BE49-F238E27FC236}">
                <a16:creationId xmlns:a16="http://schemas.microsoft.com/office/drawing/2014/main" id="{9D0A6652-AF1C-4496-B3A7-9F9659DF4CAE}"/>
              </a:ext>
            </a:extLst>
          </p:cNvPr>
          <p:cNvSpPr>
            <a:spLocks noGrp="1"/>
          </p:cNvSpPr>
          <p:nvPr>
            <p:ph type="subTitle" idx="1"/>
          </p:nvPr>
        </p:nvSpPr>
        <p:spPr/>
        <p:txBody>
          <a:bodyPr/>
          <a:lstStyle/>
          <a:p>
            <a:r>
              <a:rPr lang="es-ES" dirty="0"/>
              <a:t>Instructora: Sonia Yamile Ortega Carrillo – Vocera ADSO .</a:t>
            </a:r>
            <a:endParaRPr lang="es-CO" dirty="0"/>
          </a:p>
        </p:txBody>
      </p:sp>
    </p:spTree>
    <p:extLst>
      <p:ext uri="{BB962C8B-B14F-4D97-AF65-F5344CB8AC3E}">
        <p14:creationId xmlns:p14="http://schemas.microsoft.com/office/powerpoint/2010/main" val="1054878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534A4208-7DDE-681C-B3CE-D7CE52BA4A83}"/>
              </a:ext>
            </a:extLst>
          </p:cNvPr>
          <p:cNvSpPr txBox="1"/>
          <p:nvPr/>
        </p:nvSpPr>
        <p:spPr>
          <a:xfrm>
            <a:off x="1295761" y="1314892"/>
            <a:ext cx="10189413" cy="1938992"/>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ES" sz="4000" b="1" dirty="0">
                <a:solidFill>
                  <a:prstClr val="black">
                    <a:lumMod val="75000"/>
                    <a:lumOff val="25000"/>
                  </a:prstClr>
                </a:solidFill>
                <a:latin typeface="Work Sans Bold Roman" pitchFamily="2" charset="77"/>
              </a:rPr>
              <a:t>Evidencia de desempeño: GA1-220501092-AA4-EV01 especificación de los requerimientos funcionales y no funcionales del software</a:t>
            </a:r>
            <a:endParaRPr kumimoji="0" lang="es-ES" sz="2800" b="1" i="0" u="none" strike="noStrike" kern="1200" cap="none" spc="0" normalizeH="0" baseline="0" noProof="0" dirty="0">
              <a:ln>
                <a:noFill/>
              </a:ln>
              <a:solidFill>
                <a:prstClr val="black">
                  <a:lumMod val="75000"/>
                  <a:lumOff val="25000"/>
                </a:prstClr>
              </a:solidFill>
              <a:effectLst/>
              <a:uLnTx/>
              <a:uFillTx/>
              <a:latin typeface="Work Sans Bold Roman" pitchFamily="2" charset="77"/>
              <a:ea typeface="+mn-ea"/>
              <a:cs typeface="+mn-cs"/>
            </a:endParaRPr>
          </a:p>
        </p:txBody>
      </p:sp>
    </p:spTree>
    <p:extLst>
      <p:ext uri="{BB962C8B-B14F-4D97-AF65-F5344CB8AC3E}">
        <p14:creationId xmlns:p14="http://schemas.microsoft.com/office/powerpoint/2010/main" val="11246161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E31992-0816-4140-B745-55C1AB8E3149}"/>
              </a:ext>
            </a:extLst>
          </p:cNvPr>
          <p:cNvSpPr>
            <a:spLocks noGrp="1"/>
          </p:cNvSpPr>
          <p:nvPr>
            <p:ph type="title"/>
          </p:nvPr>
        </p:nvSpPr>
        <p:spPr/>
        <p:txBody>
          <a:bodyPr/>
          <a:lstStyle/>
          <a:p>
            <a:r>
              <a:rPr lang="es-ES" dirty="0"/>
              <a:t>Objetivo</a:t>
            </a:r>
            <a:endParaRPr lang="es-CO" dirty="0"/>
          </a:p>
        </p:txBody>
      </p:sp>
      <p:sp>
        <p:nvSpPr>
          <p:cNvPr id="4" name="CuadroTexto 3">
            <a:extLst>
              <a:ext uri="{FF2B5EF4-FFF2-40B4-BE49-F238E27FC236}">
                <a16:creationId xmlns:a16="http://schemas.microsoft.com/office/drawing/2014/main" id="{E9A8531C-19F5-4FE4-98F3-84B6E1AB66C2}"/>
              </a:ext>
            </a:extLst>
          </p:cNvPr>
          <p:cNvSpPr txBox="1"/>
          <p:nvPr/>
        </p:nvSpPr>
        <p:spPr>
          <a:xfrm>
            <a:off x="491359" y="3183587"/>
            <a:ext cx="5604641" cy="923330"/>
          </a:xfrm>
          <a:prstGeom prst="rect">
            <a:avLst/>
          </a:prstGeom>
          <a:noFill/>
        </p:spPr>
        <p:txBody>
          <a:bodyPr wrap="square">
            <a:spAutoFit/>
          </a:bodyPr>
          <a:lstStyle/>
          <a:p>
            <a:pPr algn="just"/>
            <a:r>
              <a:rPr lang="es-ES" sz="1800" b="0" i="0" u="none" strike="noStrike" baseline="0" dirty="0">
                <a:solidFill>
                  <a:srgbClr val="000000"/>
                </a:solidFill>
                <a:latin typeface="Arial" panose="020B0604020202020204" pitchFamily="34" charset="0"/>
              </a:rPr>
              <a:t>Construir el documento de requisitos que especifique los requisitos funcionales y no funcionales teniendo en cuenta las características del software a realizar</a:t>
            </a:r>
            <a:endParaRPr lang="es-CO" dirty="0"/>
          </a:p>
        </p:txBody>
      </p:sp>
      <p:pic>
        <p:nvPicPr>
          <p:cNvPr id="6" name="Imagen 5" descr="Empresario señalando hacia arriba">
            <a:extLst>
              <a:ext uri="{FF2B5EF4-FFF2-40B4-BE49-F238E27FC236}">
                <a16:creationId xmlns:a16="http://schemas.microsoft.com/office/drawing/2014/main" id="{E35E4A5C-146E-483B-A46E-434AF9323D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2910" y="2309648"/>
            <a:ext cx="1313947" cy="3429000"/>
          </a:xfrm>
          <a:prstGeom prst="rect">
            <a:avLst/>
          </a:prstGeom>
        </p:spPr>
      </p:pic>
    </p:spTree>
    <p:extLst>
      <p:ext uri="{BB962C8B-B14F-4D97-AF65-F5344CB8AC3E}">
        <p14:creationId xmlns:p14="http://schemas.microsoft.com/office/powerpoint/2010/main" val="1311130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080D35-0E71-4671-9BE8-74C7B9724599}"/>
              </a:ext>
            </a:extLst>
          </p:cNvPr>
          <p:cNvSpPr>
            <a:spLocks noGrp="1"/>
          </p:cNvSpPr>
          <p:nvPr>
            <p:ph type="title"/>
          </p:nvPr>
        </p:nvSpPr>
        <p:spPr/>
        <p:txBody>
          <a:bodyPr/>
          <a:lstStyle/>
          <a:p>
            <a:r>
              <a:rPr lang="es-ES" dirty="0"/>
              <a:t>Definición de requerimientos</a:t>
            </a:r>
            <a:endParaRPr lang="es-CO" dirty="0"/>
          </a:p>
        </p:txBody>
      </p:sp>
      <p:sp>
        <p:nvSpPr>
          <p:cNvPr id="6" name="CuadroTexto 5">
            <a:extLst>
              <a:ext uri="{FF2B5EF4-FFF2-40B4-BE49-F238E27FC236}">
                <a16:creationId xmlns:a16="http://schemas.microsoft.com/office/drawing/2014/main" id="{24E46E4B-6C0B-448F-9781-6C94089C1AE9}"/>
              </a:ext>
            </a:extLst>
          </p:cNvPr>
          <p:cNvSpPr txBox="1"/>
          <p:nvPr/>
        </p:nvSpPr>
        <p:spPr>
          <a:xfrm>
            <a:off x="600559" y="2526685"/>
            <a:ext cx="6098582" cy="2308324"/>
          </a:xfrm>
          <a:prstGeom prst="rect">
            <a:avLst/>
          </a:prstGeom>
          <a:noFill/>
        </p:spPr>
        <p:txBody>
          <a:bodyPr wrap="square">
            <a:spAutoFit/>
          </a:bodyPr>
          <a:lstStyle/>
          <a:p>
            <a:pPr algn="just"/>
            <a:r>
              <a:rPr lang="es-ES" dirty="0"/>
              <a:t>Los "requisitos de software" se refieren a las especificaciones, funcionalidades y características que un programa o sistema de software debe cumplir para satisfacer las necesidades de los usuarios, las restricciones del entorno y los objetivos del proyecto. Estos requisitos son la base sobre la cual se desarrolla, prueba y mantiene el software. Los requerimientos de software se dividen generalmente en dos categorías principales:</a:t>
            </a:r>
            <a:endParaRPr lang="es-CO" dirty="0"/>
          </a:p>
        </p:txBody>
      </p:sp>
    </p:spTree>
    <p:extLst>
      <p:ext uri="{BB962C8B-B14F-4D97-AF65-F5344CB8AC3E}">
        <p14:creationId xmlns:p14="http://schemas.microsoft.com/office/powerpoint/2010/main" val="3650997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080D35-0E71-4671-9BE8-74C7B9724599}"/>
              </a:ext>
            </a:extLst>
          </p:cNvPr>
          <p:cNvSpPr>
            <a:spLocks noGrp="1"/>
          </p:cNvSpPr>
          <p:nvPr>
            <p:ph type="title"/>
          </p:nvPr>
        </p:nvSpPr>
        <p:spPr/>
        <p:txBody>
          <a:bodyPr/>
          <a:lstStyle/>
          <a:p>
            <a:r>
              <a:rPr lang="es-ES" dirty="0" err="1"/>
              <a:t>Requerimentos</a:t>
            </a:r>
            <a:r>
              <a:rPr lang="es-ES" dirty="0"/>
              <a:t> funcionales</a:t>
            </a:r>
            <a:endParaRPr lang="es-CO" dirty="0"/>
          </a:p>
        </p:txBody>
      </p:sp>
      <p:sp>
        <p:nvSpPr>
          <p:cNvPr id="6" name="CuadroTexto 5">
            <a:extLst>
              <a:ext uri="{FF2B5EF4-FFF2-40B4-BE49-F238E27FC236}">
                <a16:creationId xmlns:a16="http://schemas.microsoft.com/office/drawing/2014/main" id="{24E46E4B-6C0B-448F-9781-6C94089C1AE9}"/>
              </a:ext>
            </a:extLst>
          </p:cNvPr>
          <p:cNvSpPr txBox="1"/>
          <p:nvPr/>
        </p:nvSpPr>
        <p:spPr>
          <a:xfrm>
            <a:off x="600559" y="2526685"/>
            <a:ext cx="6098582" cy="1754326"/>
          </a:xfrm>
          <a:prstGeom prst="rect">
            <a:avLst/>
          </a:prstGeom>
          <a:noFill/>
        </p:spPr>
        <p:txBody>
          <a:bodyPr wrap="square">
            <a:spAutoFit/>
          </a:bodyPr>
          <a:lstStyle/>
          <a:p>
            <a:pPr algn="just"/>
            <a:r>
              <a:rPr lang="es-ES" b="0" i="0" dirty="0">
                <a:solidFill>
                  <a:srgbClr val="343541"/>
                </a:solidFill>
                <a:effectLst/>
                <a:latin typeface="Söhne"/>
              </a:rPr>
              <a:t>Estos describen las funciones o capacidades específicas que debe tener el software. Los requisitos funcionales se centran en qué debe hacer el sistema. Por ejemplo, un requisito funcional para un sistema de gestión de inventario podría ser "el sistema debe permitir la inserción, actualización y eliminación de registros de inventario".</a:t>
            </a:r>
            <a:endParaRPr lang="es-CO" dirty="0"/>
          </a:p>
        </p:txBody>
      </p:sp>
    </p:spTree>
    <p:extLst>
      <p:ext uri="{BB962C8B-B14F-4D97-AF65-F5344CB8AC3E}">
        <p14:creationId xmlns:p14="http://schemas.microsoft.com/office/powerpoint/2010/main" val="376067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080D35-0E71-4671-9BE8-74C7B9724599}"/>
              </a:ext>
            </a:extLst>
          </p:cNvPr>
          <p:cNvSpPr>
            <a:spLocks noGrp="1"/>
          </p:cNvSpPr>
          <p:nvPr>
            <p:ph type="title"/>
          </p:nvPr>
        </p:nvSpPr>
        <p:spPr/>
        <p:txBody>
          <a:bodyPr/>
          <a:lstStyle/>
          <a:p>
            <a:r>
              <a:rPr lang="es-ES" dirty="0" err="1"/>
              <a:t>Requerimentos</a:t>
            </a:r>
            <a:r>
              <a:rPr lang="es-ES" dirty="0"/>
              <a:t> no funcionales</a:t>
            </a:r>
            <a:endParaRPr lang="es-CO" dirty="0"/>
          </a:p>
        </p:txBody>
      </p:sp>
      <p:sp>
        <p:nvSpPr>
          <p:cNvPr id="6" name="CuadroTexto 5">
            <a:extLst>
              <a:ext uri="{FF2B5EF4-FFF2-40B4-BE49-F238E27FC236}">
                <a16:creationId xmlns:a16="http://schemas.microsoft.com/office/drawing/2014/main" id="{24E46E4B-6C0B-448F-9781-6C94089C1AE9}"/>
              </a:ext>
            </a:extLst>
          </p:cNvPr>
          <p:cNvSpPr txBox="1"/>
          <p:nvPr/>
        </p:nvSpPr>
        <p:spPr>
          <a:xfrm>
            <a:off x="600559" y="2526685"/>
            <a:ext cx="6098582" cy="2308324"/>
          </a:xfrm>
          <a:prstGeom prst="rect">
            <a:avLst/>
          </a:prstGeom>
          <a:noFill/>
        </p:spPr>
        <p:txBody>
          <a:bodyPr wrap="square">
            <a:spAutoFit/>
          </a:bodyPr>
          <a:lstStyle/>
          <a:p>
            <a:pPr algn="just"/>
            <a:r>
              <a:rPr lang="es-ES" b="0" i="0" dirty="0">
                <a:solidFill>
                  <a:srgbClr val="343541"/>
                </a:solidFill>
                <a:effectLst/>
                <a:latin typeface="Söhne"/>
              </a:rPr>
              <a:t>Estos son atributos o restricciones que no están relacionados directamente con las funciones del software, pero que son igualmente importantes. Pueden incluir aspectos como el rendimiento, la seguridad, la usabilidad, la escalabilidad y la compatibilidad. Por ejemplo, un requisito no funcional podría ser "el sistema debe ser capaz de manejar 1000 transacciones por segundo" o "el sistema debe ser compatible con los navegadores web más comunes".</a:t>
            </a:r>
            <a:endParaRPr lang="es-CO" dirty="0"/>
          </a:p>
        </p:txBody>
      </p:sp>
    </p:spTree>
    <p:extLst>
      <p:ext uri="{BB962C8B-B14F-4D97-AF65-F5344CB8AC3E}">
        <p14:creationId xmlns:p14="http://schemas.microsoft.com/office/powerpoint/2010/main" val="391694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080D35-0E71-4671-9BE8-74C7B9724599}"/>
              </a:ext>
            </a:extLst>
          </p:cNvPr>
          <p:cNvSpPr>
            <a:spLocks noGrp="1"/>
          </p:cNvSpPr>
          <p:nvPr>
            <p:ph type="title"/>
          </p:nvPr>
        </p:nvSpPr>
        <p:spPr/>
        <p:txBody>
          <a:bodyPr/>
          <a:lstStyle/>
          <a:p>
            <a:r>
              <a:rPr lang="es-ES" dirty="0"/>
              <a:t>Conclusión</a:t>
            </a:r>
            <a:endParaRPr lang="es-CO" dirty="0"/>
          </a:p>
        </p:txBody>
      </p:sp>
      <p:sp>
        <p:nvSpPr>
          <p:cNvPr id="6" name="CuadroTexto 5">
            <a:extLst>
              <a:ext uri="{FF2B5EF4-FFF2-40B4-BE49-F238E27FC236}">
                <a16:creationId xmlns:a16="http://schemas.microsoft.com/office/drawing/2014/main" id="{24E46E4B-6C0B-448F-9781-6C94089C1AE9}"/>
              </a:ext>
            </a:extLst>
          </p:cNvPr>
          <p:cNvSpPr txBox="1"/>
          <p:nvPr/>
        </p:nvSpPr>
        <p:spPr>
          <a:xfrm>
            <a:off x="600559" y="2526685"/>
            <a:ext cx="6098582" cy="2862322"/>
          </a:xfrm>
          <a:prstGeom prst="rect">
            <a:avLst/>
          </a:prstGeom>
          <a:noFill/>
        </p:spPr>
        <p:txBody>
          <a:bodyPr wrap="square">
            <a:spAutoFit/>
          </a:bodyPr>
          <a:lstStyle/>
          <a:p>
            <a:pPr algn="just"/>
            <a:r>
              <a:rPr lang="es-ES" b="0" i="0" dirty="0">
                <a:solidFill>
                  <a:srgbClr val="343541"/>
                </a:solidFill>
                <a:effectLst/>
                <a:latin typeface="Söhne"/>
              </a:rPr>
              <a:t>Los requisitos de software son esenciales para el proceso de desarrollo de software, ya que proporcionan una guía clara para los desarrolladores, diseñadores y probadores, y ayudan a asegurar que el software cumpla con las expectativas y necesidades de los usuarios. Además, los requisitos pueden evolucionar a lo largo del ciclo de vida del proyecto a medida que se comprenden mejor las necesidades del cliente o se producen cambios en el entorno. Por lo tanto, la gestión de requisitos es una parte fundamental de la gestión de proyectos de software exitosos.</a:t>
            </a:r>
            <a:endParaRPr lang="es-CO" dirty="0"/>
          </a:p>
        </p:txBody>
      </p:sp>
    </p:spTree>
    <p:extLst>
      <p:ext uri="{BB962C8B-B14F-4D97-AF65-F5344CB8AC3E}">
        <p14:creationId xmlns:p14="http://schemas.microsoft.com/office/powerpoint/2010/main" val="3788632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CF6697F3-B1A3-FADB-1243-D89866428CB1}"/>
              </a:ext>
            </a:extLst>
          </p:cNvPr>
          <p:cNvSpPr txBox="1"/>
          <p:nvPr/>
        </p:nvSpPr>
        <p:spPr>
          <a:xfrm>
            <a:off x="676105" y="1745230"/>
            <a:ext cx="7622375" cy="2308324"/>
          </a:xfrm>
          <a:prstGeom prst="rect">
            <a:avLst/>
          </a:prstGeom>
          <a:noFill/>
        </p:spPr>
        <p:txBody>
          <a:bodyPr wrap="square" rtlCol="0">
            <a:spAutoFit/>
          </a:bodyPr>
          <a:lstStyle/>
          <a:p>
            <a:pPr algn="just"/>
            <a:r>
              <a:rPr lang="es-ES" sz="1800" b="1" i="0" u="none" strike="noStrike" baseline="0" dirty="0">
                <a:solidFill>
                  <a:srgbClr val="000000"/>
                </a:solidFill>
                <a:latin typeface="Arial" panose="020B0604020202020204" pitchFamily="34" charset="0"/>
              </a:rPr>
              <a:t>Elementos para tener en cuenta en el documento técnico de validación: </a:t>
            </a:r>
            <a:r>
              <a:rPr lang="es-ES" sz="1800" i="0" u="none" strike="noStrike" baseline="0" dirty="0">
                <a:solidFill>
                  <a:srgbClr val="000000"/>
                </a:solidFill>
                <a:latin typeface="Arial" panose="020B0604020202020204" pitchFamily="34" charset="0"/>
              </a:rPr>
              <a:t>se deben seguir las normas básicas de presentación de un documento escrito, es decir el documento debe tener como mínimo una portada, introducción, y la lista de:</a:t>
            </a:r>
          </a:p>
          <a:p>
            <a:pPr algn="just"/>
            <a:endParaRPr lang="es-ES" sz="1800" i="0" u="none" strike="noStrike" baseline="0" dirty="0">
              <a:solidFill>
                <a:srgbClr val="000000"/>
              </a:solidFill>
              <a:latin typeface="Arial" panose="020B0604020202020204" pitchFamily="34" charset="0"/>
            </a:endParaRPr>
          </a:p>
          <a:p>
            <a:pPr marL="285750" indent="-285750" algn="just">
              <a:buFont typeface="Wingdings" panose="05000000000000000000" pitchFamily="2" charset="2"/>
              <a:buChar char="Ø"/>
            </a:pPr>
            <a:r>
              <a:rPr lang="es-ES" sz="1800" i="0" u="none" strike="noStrike" baseline="0" dirty="0">
                <a:solidFill>
                  <a:srgbClr val="000000"/>
                </a:solidFill>
                <a:latin typeface="Arial" panose="020B0604020202020204" pitchFamily="34" charset="0"/>
              </a:rPr>
              <a:t>Requisitos funcionales.</a:t>
            </a:r>
          </a:p>
          <a:p>
            <a:pPr algn="just"/>
            <a:endParaRPr lang="es-ES" sz="1800" i="0" u="none" strike="noStrike" baseline="0" dirty="0">
              <a:solidFill>
                <a:srgbClr val="000000"/>
              </a:solidFill>
              <a:latin typeface="Arial" panose="020B0604020202020204" pitchFamily="34" charset="0"/>
            </a:endParaRPr>
          </a:p>
          <a:p>
            <a:pPr marL="285750" indent="-285750" algn="just">
              <a:buFont typeface="Wingdings" panose="05000000000000000000" pitchFamily="2" charset="2"/>
              <a:buChar char="Ø"/>
            </a:pPr>
            <a:r>
              <a:rPr lang="es-ES" sz="1800" i="0" u="none" strike="noStrike" baseline="0" dirty="0">
                <a:solidFill>
                  <a:srgbClr val="000000"/>
                </a:solidFill>
                <a:latin typeface="Arial" panose="020B0604020202020204" pitchFamily="34" charset="0"/>
              </a:rPr>
              <a:t>Requisitos no funcionales</a:t>
            </a:r>
            <a:endParaRPr lang="es-CO" sz="1600" dirty="0">
              <a:latin typeface="Work Sans Light Roman" pitchFamily="2" charset="77"/>
            </a:endParaRPr>
          </a:p>
        </p:txBody>
      </p:sp>
      <p:pic>
        <p:nvPicPr>
          <p:cNvPr id="9" name="Imagen 8">
            <a:extLst>
              <a:ext uri="{FF2B5EF4-FFF2-40B4-BE49-F238E27FC236}">
                <a16:creationId xmlns:a16="http://schemas.microsoft.com/office/drawing/2014/main" id="{CBB8E863-134C-047E-564D-20E4D7521C87}"/>
              </a:ext>
            </a:extLst>
          </p:cNvPr>
          <p:cNvPicPr>
            <a:picLocks noChangeAspect="1"/>
          </p:cNvPicPr>
          <p:nvPr/>
        </p:nvPicPr>
        <p:blipFill>
          <a:blip r:embed="rId3">
            <a:extLst>
              <a:ext uri="{28A0092B-C50C-407E-A947-70E740481C1C}">
                <a14:useLocalDpi xmlns:a14="http://schemas.microsoft.com/office/drawing/2010/main" val="0"/>
              </a:ext>
            </a:extLst>
          </a:blip>
          <a:srcRect l="17091" r="17091"/>
          <a:stretch/>
        </p:blipFill>
        <p:spPr>
          <a:xfrm>
            <a:off x="8894915" y="399759"/>
            <a:ext cx="3006799" cy="2690942"/>
          </a:xfrm>
          <a:prstGeom prst="rect">
            <a:avLst/>
          </a:prstGeom>
          <a:effectLst>
            <a:softEdge rad="63500"/>
          </a:effectLst>
        </p:spPr>
      </p:pic>
    </p:spTree>
    <p:extLst>
      <p:ext uri="{BB962C8B-B14F-4D97-AF65-F5344CB8AC3E}">
        <p14:creationId xmlns:p14="http://schemas.microsoft.com/office/powerpoint/2010/main" val="237048853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1212</TotalTime>
  <Words>528</Words>
  <Application>Microsoft Office PowerPoint</Application>
  <PresentationFormat>Panorámica</PresentationFormat>
  <Paragraphs>30</Paragraphs>
  <Slides>11</Slides>
  <Notes>2</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11</vt:i4>
      </vt:variant>
    </vt:vector>
  </HeadingPairs>
  <TitlesOfParts>
    <vt:vector size="21" baseType="lpstr">
      <vt:lpstr>Arial</vt:lpstr>
      <vt:lpstr>Calibri</vt:lpstr>
      <vt:lpstr>Calibri Light</vt:lpstr>
      <vt:lpstr>Söhne</vt:lpstr>
      <vt:lpstr>Times New Roman</vt:lpstr>
      <vt:lpstr>Wingdings</vt:lpstr>
      <vt:lpstr>WORK SANS BOLD ROMAN</vt:lpstr>
      <vt:lpstr>WORK SANS BOLD ROMAN</vt:lpstr>
      <vt:lpstr>Work Sans Light Roman</vt:lpstr>
      <vt:lpstr>Tema de Office</vt:lpstr>
      <vt:lpstr>Presentación de PowerPoint</vt:lpstr>
      <vt:lpstr>Actividad de aprendizaje: GA1-220501092-AA4: determinar los requisitos funcionales y no funcionales del software de acuerdo con los requerimientos del cliente</vt:lpstr>
      <vt:lpstr>Presentación de PowerPoint</vt:lpstr>
      <vt:lpstr>Objetivo</vt:lpstr>
      <vt:lpstr>Definición de requerimientos</vt:lpstr>
      <vt:lpstr>Requerimentos funcionales</vt:lpstr>
      <vt:lpstr>Requerimentos no funcionales</vt:lpstr>
      <vt:lpstr>Conclusión</vt:lpstr>
      <vt:lpstr>Presentación de PowerPoint</vt:lpstr>
      <vt:lpstr>Presentación de PowerPoint</vt:lpstr>
      <vt:lpstr>¿Inquietudes Dudas?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Windows</dc:creator>
  <cp:lastModifiedBy>Windows</cp:lastModifiedBy>
  <cp:revision>16</cp:revision>
  <dcterms:created xsi:type="dcterms:W3CDTF">2023-10-19T17:15:00Z</dcterms:created>
  <dcterms:modified xsi:type="dcterms:W3CDTF">2023-11-10T02:16:41Z</dcterms:modified>
</cp:coreProperties>
</file>

<file path=docProps/thumbnail.jpeg>
</file>